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45" r:id="rId1"/>
    <p:sldMasterId id="2147483809" r:id="rId2"/>
    <p:sldMasterId id="2147483825" r:id="rId3"/>
  </p:sldMasterIdLst>
  <p:notesMasterIdLst>
    <p:notesMasterId r:id="rId16"/>
  </p:notesMasterIdLst>
  <p:handoutMasterIdLst>
    <p:handoutMasterId r:id="rId17"/>
  </p:handoutMasterIdLst>
  <p:sldIdLst>
    <p:sldId id="445" r:id="rId4"/>
    <p:sldId id="325" r:id="rId5"/>
    <p:sldId id="437" r:id="rId6"/>
    <p:sldId id="471" r:id="rId7"/>
    <p:sldId id="472" r:id="rId8"/>
    <p:sldId id="432" r:id="rId9"/>
    <p:sldId id="441" r:id="rId10"/>
    <p:sldId id="473" r:id="rId11"/>
    <p:sldId id="475" r:id="rId12"/>
    <p:sldId id="474" r:id="rId13"/>
    <p:sldId id="349" r:id="rId14"/>
    <p:sldId id="329" r:id="rId15"/>
  </p:sldIdLst>
  <p:sldSz cx="9144000" cy="5715000" type="screen16x10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445"/>
            <p14:sldId id="325"/>
            <p14:sldId id="437"/>
            <p14:sldId id="471"/>
            <p14:sldId id="472"/>
            <p14:sldId id="432"/>
            <p14:sldId id="441"/>
            <p14:sldId id="473"/>
            <p14:sldId id="475"/>
            <p14:sldId id="474"/>
            <p14:sldId id="349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191" userDrawn="1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  <p15:guide id="7" pos="2879">
          <p15:clr>
            <a:srgbClr val="A4A3A4"/>
          </p15:clr>
        </p15:guide>
        <p15:guide id="8" orient="horz" pos="3368">
          <p15:clr>
            <a:srgbClr val="A4A3A4"/>
          </p15:clr>
        </p15:guide>
        <p15:guide id="9" orient="horz" pos="787">
          <p15:clr>
            <a:srgbClr val="A4A3A4"/>
          </p15:clr>
        </p15:guide>
        <p15:guide id="10" orient="horz" pos="2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ko Jakšić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190"/>
    <a:srgbClr val="1B3651"/>
    <a:srgbClr val="3C6494"/>
    <a:srgbClr val="E33A16"/>
    <a:srgbClr val="FF9900"/>
    <a:srgbClr val="E1DDD1"/>
    <a:srgbClr val="414141"/>
    <a:srgbClr val="F0F0F0"/>
    <a:srgbClr val="D9D9D9"/>
    <a:srgbClr val="9C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6" autoAdjust="0"/>
    <p:restoredTop sz="9820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883" y="67"/>
      </p:cViewPr>
      <p:guideLst>
        <p:guide orient="horz" pos="3031"/>
        <p:guide orient="horz" pos="708"/>
        <p:guide orient="horz" pos="191"/>
        <p:guide pos="287"/>
        <p:guide pos="5474"/>
        <p:guide pos="2880"/>
        <p:guide pos="2879"/>
        <p:guide orient="horz" pos="3368"/>
        <p:guide orient="horz" pos="787"/>
        <p:guide orient="horz" pos="2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a.Glavas\Documents\Mre&#382;a%20znanja\O-ZIP\STP%20II%20-%20O-ZIP_V2\Client%20input\Izvje&#353;taji%20i%20financije\Podaci%20za%20pripremu%20dr%20studija%20IR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a.Glavas\Documents\Mre&#382;a%20znanja\O-ZIP\Logic%20of%20the%20intervention_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61140072210539"/>
          <c:y val="2.7786346626876877E-2"/>
          <c:w val="0.7551596097783857"/>
          <c:h val="0.660455095885938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scientists</c:v>
                </c:pt>
                <c:pt idx="1">
                  <c:v>Q1 papers</c:v>
                </c:pt>
                <c:pt idx="2">
                  <c:v>H2020 funds</c:v>
                </c:pt>
                <c:pt idx="3">
                  <c:v>Nature Index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0.30000000000000004</c:v>
                </c:pt>
                <c:pt idx="2">
                  <c:v>0.4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D-445E-B2E6-F57380DA25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9D16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scientists</c:v>
                </c:pt>
                <c:pt idx="1">
                  <c:v>Q1 papers</c:v>
                </c:pt>
                <c:pt idx="2">
                  <c:v>H2020 funds</c:v>
                </c:pt>
                <c:pt idx="3">
                  <c:v>Nature Index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0.95000000000000007</c:v>
                </c:pt>
                <c:pt idx="1">
                  <c:v>0.70000000000000007</c:v>
                </c:pt>
                <c:pt idx="2">
                  <c:v>0.60000000000000009</c:v>
                </c:pt>
                <c:pt idx="3">
                  <c:v>0.49000000000000005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8D-445E-B2E6-F57380DA2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44473728"/>
        <c:axId val="44475520"/>
      </c:barChart>
      <c:catAx>
        <c:axId val="4447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defRPr>
            </a:pPr>
            <a:endParaRPr lang="en-US"/>
          </a:p>
        </c:txPr>
        <c:crossAx val="44475520"/>
        <c:crosses val="autoZero"/>
        <c:auto val="1"/>
        <c:lblAlgn val="ctr"/>
        <c:lblOffset val="100"/>
        <c:noMultiLvlLbl val="0"/>
      </c:catAx>
      <c:valAx>
        <c:axId val="44475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defRPr>
            </a:pPr>
            <a:endParaRPr lang="en-US"/>
          </a:p>
        </c:txPr>
        <c:crossAx val="444737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08453073979605E-2"/>
          <c:y val="5.7450064297190802E-2"/>
          <c:w val="0.827042076291297"/>
          <c:h val="0.6285616880860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oo!$A$4</c:f>
              <c:strCache>
                <c:ptCount val="1"/>
                <c:pt idx="0">
                  <c:v>Total number of courses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oo!$B$3:$F$3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oo!$B$4:$F$4</c:f>
              <c:numCache>
                <c:formatCode>General</c:formatCode>
                <c:ptCount val="5"/>
                <c:pt idx="0">
                  <c:v>348</c:v>
                </c:pt>
                <c:pt idx="1">
                  <c:v>330</c:v>
                </c:pt>
                <c:pt idx="2">
                  <c:v>356</c:v>
                </c:pt>
                <c:pt idx="3">
                  <c:v>322</c:v>
                </c:pt>
                <c:pt idx="4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4-4217-8C49-55707A6C8EF6}"/>
            </c:ext>
          </c:extLst>
        </c:ser>
        <c:ser>
          <c:idx val="1"/>
          <c:order val="1"/>
          <c:tx>
            <c:strRef>
              <c:f>oo!$A$5</c:f>
              <c:strCache>
                <c:ptCount val="1"/>
                <c:pt idx="0">
                  <c:v>Total number of participating scientists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oo!$B$3:$F$3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oo!$B$5:$F$5</c:f>
              <c:numCache>
                <c:formatCode>General</c:formatCode>
                <c:ptCount val="5"/>
                <c:pt idx="0">
                  <c:v>208</c:v>
                </c:pt>
                <c:pt idx="1">
                  <c:v>191</c:v>
                </c:pt>
                <c:pt idx="2">
                  <c:v>201</c:v>
                </c:pt>
                <c:pt idx="3">
                  <c:v>189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4-4217-8C49-55707A6C8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3575040"/>
        <c:axId val="53580928"/>
      </c:barChart>
      <c:lineChart>
        <c:grouping val="standard"/>
        <c:varyColors val="0"/>
        <c:ser>
          <c:idx val="2"/>
          <c:order val="2"/>
          <c:tx>
            <c:strRef>
              <c:f>oo!$A$6</c:f>
              <c:strCache>
                <c:ptCount val="1"/>
                <c:pt idx="0">
                  <c:v>Total number of course hours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oo!$B$6:$F$6</c:f>
              <c:numCache>
                <c:formatCode>General</c:formatCode>
                <c:ptCount val="5"/>
                <c:pt idx="0">
                  <c:v>5999</c:v>
                </c:pt>
                <c:pt idx="1">
                  <c:v>5921</c:v>
                </c:pt>
                <c:pt idx="2">
                  <c:v>6031</c:v>
                </c:pt>
                <c:pt idx="3">
                  <c:v>6842</c:v>
                </c:pt>
                <c:pt idx="4">
                  <c:v>3840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64-4217-8C49-55707A6C8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92448"/>
        <c:axId val="53582464"/>
      </c:lineChart>
      <c:catAx>
        <c:axId val="535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3580928"/>
        <c:crosses val="autoZero"/>
        <c:auto val="1"/>
        <c:lblAlgn val="ctr"/>
        <c:lblOffset val="100"/>
        <c:noMultiLvlLbl val="0"/>
      </c:catAx>
      <c:valAx>
        <c:axId val="535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3575040"/>
        <c:crosses val="autoZero"/>
        <c:crossBetween val="between"/>
      </c:valAx>
      <c:valAx>
        <c:axId val="5358246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53592448"/>
        <c:crosses val="max"/>
        <c:crossBetween val="between"/>
      </c:valAx>
      <c:catAx>
        <c:axId val="53592448"/>
        <c:scaling>
          <c:orientation val="minMax"/>
        </c:scaling>
        <c:delete val="1"/>
        <c:axPos val="b"/>
        <c:majorTickMark val="out"/>
        <c:minorTickMark val="none"/>
        <c:tickLblPos val="nextTo"/>
        <c:crossAx val="5358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76417130411599E-2"/>
          <c:y val="0.78306699450626005"/>
          <c:w val="0.94640602683929598"/>
          <c:h val="0.1855966067861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D9D9D9"/>
      </a:solidFill>
      <a:round/>
    </a:ln>
    <a:effectLst/>
  </c:spPr>
  <c:txPr>
    <a:bodyPr/>
    <a:lstStyle/>
    <a:p>
      <a:pPr>
        <a:defRPr sz="900"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4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72222222222199"/>
          <c:y val="0.178240740740741"/>
          <c:w val="0.71388888888888902"/>
          <c:h val="0.67592592592592604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90-4CC0-BC8E-19F40F6BAE78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90-4CC0-BC8E-19F40F6BAE78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90-4CC0-BC8E-19F40F6BAE78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190-4CC0-BC8E-19F40F6BAE78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190-4CC0-BC8E-19F40F6BAE78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190-4CC0-BC8E-19F40F6BAE78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190-4CC0-BC8E-19F40F6BAE78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190-4CC0-BC8E-19F40F6BAE78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190-4CC0-BC8E-19F40F6BAE78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190-4CC0-BC8E-19F40F6BAE78}"/>
              </c:ext>
            </c:extLst>
          </c:dPt>
          <c:dLbls>
            <c:dLbl>
              <c:idx val="0"/>
              <c:layout>
                <c:manualLayout>
                  <c:x val="5.5555555555555497E-3"/>
                  <c:y val="-3.70370370370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90-4CC0-BC8E-19F40F6BAE78}"/>
                </c:ext>
              </c:extLst>
            </c:dLbl>
            <c:dLbl>
              <c:idx val="1"/>
              <c:layout>
                <c:manualLayout>
                  <c:x val="-5.0925337632080002E-17"/>
                  <c:y val="-3.70370370370370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90-4CC0-BC8E-19F40F6BAE78}"/>
                </c:ext>
              </c:extLst>
            </c:dLbl>
            <c:dLbl>
              <c:idx val="2"/>
              <c:layout>
                <c:manualLayout>
                  <c:x val="-1.94444444444445E-2"/>
                  <c:y val="-3.2407407407407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90-4CC0-BC8E-19F40F6BAE78}"/>
                </c:ext>
              </c:extLst>
            </c:dLbl>
            <c:dLbl>
              <c:idx val="3"/>
              <c:layout>
                <c:manualLayout>
                  <c:x val="1.6666666666666701E-2"/>
                  <c:y val="-4.62962962962963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90-4CC0-BC8E-19F40F6BAE78}"/>
                </c:ext>
              </c:extLst>
            </c:dLbl>
            <c:dLbl>
              <c:idx val="4"/>
              <c:layout>
                <c:manualLayout>
                  <c:x val="1.6666666666666701E-2"/>
                  <c:y val="4.62962962962963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190-4CC0-BC8E-19F40F6BAE78}"/>
                </c:ext>
              </c:extLst>
            </c:dLbl>
            <c:dLbl>
              <c:idx val="5"/>
              <c:layout>
                <c:manualLayout>
                  <c:x val="6.9444444444444503E-2"/>
                  <c:y val="7.8703703703703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Other, </a:t>
                    </a:r>
                    <a:r>
                      <a:rPr lang="en-US" dirty="0"/>
                      <a:t>4.65%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190-4CC0-BC8E-19F40F6BAE78}"/>
                </c:ext>
              </c:extLst>
            </c:dLbl>
            <c:dLbl>
              <c:idx val="6"/>
              <c:layout>
                <c:manualLayout>
                  <c:x val="-5.83333333333333E-2"/>
                  <c:y val="0.111111111111110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190-4CC0-BC8E-19F40F6BAE78}"/>
                </c:ext>
              </c:extLst>
            </c:dLbl>
            <c:dLbl>
              <c:idx val="7"/>
              <c:layout>
                <c:manualLayout>
                  <c:x val="-1.6666666666666701E-2"/>
                  <c:y val="4.1666666666666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190-4CC0-BC8E-19F40F6BAE78}"/>
                </c:ext>
              </c:extLst>
            </c:dLbl>
            <c:dLbl>
              <c:idx val="8"/>
              <c:layout>
                <c:manualLayout>
                  <c:x val="-4.7153543345911139E-2"/>
                  <c:y val="-8.69747461342613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190-4CC0-BC8E-19F40F6BAE78}"/>
                </c:ext>
              </c:extLst>
            </c:dLbl>
            <c:dLbl>
              <c:idx val="9"/>
              <c:layout>
                <c:manualLayout>
                  <c:x val="0"/>
                  <c:y val="-0.184561030994721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190-4CC0-BC8E-19F40F6BA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Sheet9!$A$53:$A$62</c:f>
              <c:strCache>
                <c:ptCount val="10"/>
                <c:pt idx="0">
                  <c:v>Chemistry</c:v>
                </c:pt>
                <c:pt idx="1">
                  <c:v>Biology</c:v>
                </c:pt>
                <c:pt idx="2">
                  <c:v>Earth sciences</c:v>
                </c:pt>
                <c:pt idx="3">
                  <c:v>Physics</c:v>
                </c:pt>
                <c:pt idx="4">
                  <c:v>Interdisciplinary life sciences</c:v>
                </c:pt>
                <c:pt idx="5">
                  <c:v>No data</c:v>
                </c:pt>
                <c:pt idx="6">
                  <c:v>Basic medical sciences</c:v>
                </c:pt>
                <c:pt idx="7">
                  <c:v>Veterinary medicine</c:v>
                </c:pt>
                <c:pt idx="8">
                  <c:v>Electrical Engineering</c:v>
                </c:pt>
                <c:pt idx="9">
                  <c:v>Computing</c:v>
                </c:pt>
              </c:strCache>
            </c:strRef>
          </c:cat>
          <c:val>
            <c:numRef>
              <c:f>Sheet9!$F$53:$F$62</c:f>
              <c:numCache>
                <c:formatCode>0.00%</c:formatCode>
                <c:ptCount val="10"/>
                <c:pt idx="0">
                  <c:v>0.209302325581395</c:v>
                </c:pt>
                <c:pt idx="1">
                  <c:v>0.193798449612403</c:v>
                </c:pt>
                <c:pt idx="2">
                  <c:v>0.186046511627907</c:v>
                </c:pt>
                <c:pt idx="3">
                  <c:v>0.170542635658915</c:v>
                </c:pt>
                <c:pt idx="4">
                  <c:v>0.116279069767442</c:v>
                </c:pt>
                <c:pt idx="5">
                  <c:v>4.6511627906976799E-2</c:v>
                </c:pt>
                <c:pt idx="6">
                  <c:v>2.32558139534884E-2</c:v>
                </c:pt>
                <c:pt idx="7">
                  <c:v>2.32558139534884E-2</c:v>
                </c:pt>
                <c:pt idx="8">
                  <c:v>1.55038759689923E-2</c:v>
                </c:pt>
                <c:pt idx="9">
                  <c:v>1.55038759689923E-2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190-4CC0-BC8E-19F40F6BA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C374BAF5-3B37-654E-A74F-521371AC9504}" type="datetimeFigureOut">
              <a:rPr lang="en-US" smtClean="0">
                <a:latin typeface="Arial Narrow"/>
              </a:rPr>
              <a:pPr/>
              <a:t>10/8/2018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A9A21201-581C-3049-9BA8-DDF27C7A8A0A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>
                <a:latin typeface="Arial Narrow"/>
              </a:defRPr>
            </a:lvl1pPr>
          </a:lstStyle>
          <a:p>
            <a:fld id="{F2487051-C2FA-694B-8817-08E3CE5FEDD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50888"/>
            <a:ext cx="60086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>
                <a:latin typeface="Arial Narrow"/>
              </a:defRPr>
            </a:lvl1pPr>
          </a:lstStyle>
          <a:p>
            <a:fld id="{31C12B0C-0C07-E641-8F34-10A0521EE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en-US"/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vi-VN" altLang="en-US">
                <a:latin typeface="Arial" charset="0"/>
              </a:rPr>
              <a:t>Izvor IRB Ured za projekte i međunarodnu suradnju</a:t>
            </a:r>
            <a:endParaRPr lang="hr-HR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8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38916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82757" eaLnBrk="1" hangingPunct="1">
              <a:spcBef>
                <a:spcPct val="0"/>
              </a:spcBef>
              <a:defRPr/>
            </a:pPr>
            <a:r>
              <a:rPr lang="vi-VN" altLang="sr-Latn-RS" sz="1300">
                <a:solidFill>
                  <a:prstClr val="black"/>
                </a:solidFill>
                <a:latin typeface="Arial" charset="0"/>
              </a:rPr>
              <a:t>Izvor IRB Ured za projekte i međunarodnu suradnju</a:t>
            </a:r>
            <a:endParaRPr lang="hr-HR" altLang="sr-Latn-R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38916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82757" eaLnBrk="1" hangingPunct="1">
              <a:spcBef>
                <a:spcPct val="0"/>
              </a:spcBef>
              <a:defRPr/>
            </a:pPr>
            <a:r>
              <a:rPr lang="vi-VN" altLang="sr-Latn-RS" sz="1300">
                <a:solidFill>
                  <a:prstClr val="black"/>
                </a:solidFill>
                <a:latin typeface="Arial" charset="0"/>
              </a:rPr>
              <a:t>Izvor IRB Ured za projekte i međunarodnu suradnju</a:t>
            </a:r>
            <a:endParaRPr lang="hr-HR" altLang="sr-Latn-R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38916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82757" eaLnBrk="1" hangingPunct="1">
              <a:spcBef>
                <a:spcPct val="0"/>
              </a:spcBef>
              <a:defRPr/>
            </a:pPr>
            <a:r>
              <a:rPr lang="vi-VN" altLang="sr-Latn-RS" sz="1300">
                <a:solidFill>
                  <a:prstClr val="black"/>
                </a:solidFill>
                <a:latin typeface="Arial" charset="0"/>
              </a:rPr>
              <a:t>Izvor IRB Ured za projekte i međunarodnu suradnju</a:t>
            </a:r>
            <a:endParaRPr lang="hr-HR" altLang="sr-Latn-R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9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38916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82757" eaLnBrk="1" hangingPunct="1">
              <a:spcBef>
                <a:spcPct val="0"/>
              </a:spcBef>
              <a:defRPr/>
            </a:pPr>
            <a:r>
              <a:rPr lang="vi-VN" altLang="sr-Latn-RS" sz="1300">
                <a:solidFill>
                  <a:prstClr val="black"/>
                </a:solidFill>
                <a:latin typeface="Arial" charset="0"/>
              </a:rPr>
              <a:t>Izvor IRB Ured za projekte i međunarodnu suradnju</a:t>
            </a:r>
            <a:endParaRPr lang="hr-HR" altLang="sr-Latn-R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750888"/>
            <a:ext cx="60086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38916" name="Footer Placeholder 4"/>
          <p:cNvSpPr txBox="1">
            <a:spLocks noGrp="1"/>
          </p:cNvSpPr>
          <p:nvPr/>
        </p:nvSpPr>
        <p:spPr bwMode="auto">
          <a:xfrm>
            <a:off x="1" y="9513751"/>
            <a:ext cx="2982324" cy="5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2" tIns="48272" rIns="96542" bIns="4827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82757" eaLnBrk="1" hangingPunct="1">
              <a:spcBef>
                <a:spcPct val="0"/>
              </a:spcBef>
              <a:defRPr/>
            </a:pPr>
            <a:r>
              <a:rPr lang="vi-VN" altLang="sr-Latn-RS" sz="1300">
                <a:solidFill>
                  <a:prstClr val="black"/>
                </a:solidFill>
                <a:latin typeface="Arial" charset="0"/>
              </a:rPr>
              <a:t>Izvor IRB Ured za projekte i međunarodnu suradnju</a:t>
            </a:r>
            <a:endParaRPr lang="hr-HR" altLang="sr-Latn-R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62" y="1689266"/>
            <a:ext cx="5350893" cy="1065770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5" y="294637"/>
            <a:ext cx="1120670" cy="13987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3"/>
            <a:ext cx="0" cy="469348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769195"/>
            <a:ext cx="4100512" cy="650874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a Powerful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594104"/>
            <a:ext cx="5116513" cy="1236067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0890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644953" y="1844730"/>
            <a:ext cx="5829905" cy="26878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644953" y="3128628"/>
            <a:ext cx="5829905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64609" y="1821696"/>
            <a:ext cx="6154738" cy="1257653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strike="noStrike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8473"/>
            <a:ext cx="8229600" cy="952500"/>
          </a:xfrm>
        </p:spPr>
        <p:txBody>
          <a:bodyPr/>
          <a:lstStyle>
            <a:lvl1pPr>
              <a:defRPr b="0">
                <a:latin typeface="Cambria"/>
                <a:cs typeface="Cambria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963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00"/>
            <a:ext cx="1371600" cy="190500"/>
          </a:xfrm>
          <a:prstGeom prst="rect">
            <a:avLst/>
          </a:prstGeom>
        </p:spPr>
        <p:txBody>
          <a:bodyPr/>
          <a:lstStyle/>
          <a:p>
            <a:fld id="{AF46EF7F-3A66-46D3-8CF3-0C74F323C772}" type="datetimeFigureOut">
              <a:rPr lang="hr-HR" smtClean="0"/>
              <a:pPr/>
              <a:t>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5397500"/>
            <a:ext cx="3733800" cy="254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4432" y="5394960"/>
            <a:ext cx="990600" cy="254000"/>
          </a:xfrm>
          <a:prstGeom prst="rect">
            <a:avLst/>
          </a:prstGeom>
        </p:spPr>
        <p:txBody>
          <a:bodyPr/>
          <a:lstStyle/>
          <a:p>
            <a:fld id="{49C5EAE6-B841-46B2-89B0-99E57F21A79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45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1F0E6E5-86D8-4FF8-8174-C025EB9120E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8.10.2018.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0DCEAD3-48CE-4922-8F0B-E2DEDBA83BB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7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7"/>
            <a:ext cx="8229600" cy="7775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18"/>
            <a:ext cx="8229600" cy="3771636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68000"/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B7B7-1413-4BA8-8611-3E324CF841B2}" type="datetime1">
              <a:rPr lang="hr-HR"/>
              <a:pPr>
                <a:defRPr/>
              </a:pPr>
              <a:t>8.10.2018.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329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F46EF7F-3A66-46D3-8CF3-0C74F323C772}" type="datetimeFigureOut">
              <a:rPr lang="hr-HR"/>
              <a:pPr>
                <a:defRPr/>
              </a:pPr>
              <a:t>8.10.2018.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52B36D-24AB-4945-A2BA-539A9180C95E}" type="slidenum">
              <a:rPr lang="hr-HR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4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4616824"/>
            <a:ext cx="9143999" cy="1114778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02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8"/>
            <a:ext cx="8229600" cy="608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18"/>
            <a:ext cx="8229600" cy="3771636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68000"/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661F-D4AA-4BCD-8284-2EB168626866}" type="datetime1">
              <a:rPr lang="hr-HR"/>
              <a:pPr>
                <a:defRPr/>
              </a:pPr>
              <a:t>8.10.2018.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11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F46EF7F-3A66-46D3-8CF3-0C74F323C772}" type="datetimeFigureOut">
              <a:rPr lang="hr-HR"/>
              <a:pPr>
                <a:defRPr/>
              </a:pPr>
              <a:t>8.10.2018.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3F149-3A11-4A2B-9180-C90C9182F9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32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52" y="364989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8644" y="3919050"/>
            <a:ext cx="3478213" cy="136016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400" baseline="0">
                <a:solidFill>
                  <a:srgbClr val="192F4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/>
            </a:pPr>
            <a:r>
              <a:rPr lang="en-US" dirty="0"/>
              <a:t>Add a little bit more about yourself here.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74" y="1795639"/>
            <a:ext cx="3478213" cy="1723320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1B3651"/>
                </a:solidFill>
                <a:latin typeface="Arial"/>
                <a:cs typeface="Arial"/>
              </a:rPr>
              <a:t>Your Name             Your Company       Your Twitter Handle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52" y="364989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52" y="3649897"/>
            <a:ext cx="3378215" cy="0"/>
          </a:xfrm>
          <a:prstGeom prst="line">
            <a:avLst/>
          </a:prstGeom>
          <a:ln>
            <a:solidFill>
              <a:srgbClr val="76201E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701" y="952124"/>
            <a:ext cx="3478213" cy="57160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 baseline="0">
                <a:solidFill>
                  <a:srgbClr val="1B3651"/>
                </a:solidFill>
                <a:latin typeface="Cambria"/>
                <a:cs typeface="Cambri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Hello!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5091"/>
            <a:ext cx="4419600" cy="5715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r>
              <a:rPr lang="en-US" dirty="0"/>
              <a:t>Click the photo icon below to add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740038"/>
            <a:ext cx="11980" cy="4007153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740051"/>
            <a:ext cx="671896" cy="750161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4" y="466917"/>
            <a:ext cx="5778593" cy="628771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AN AGENDA HERE…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900" y="1673636"/>
            <a:ext cx="6937375" cy="3762374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Section One</a:t>
            </a:r>
          </a:p>
        </p:txBody>
      </p:sp>
    </p:spTree>
    <p:extLst>
      <p:ext uri="{BB962C8B-B14F-4D97-AF65-F5344CB8AC3E}">
        <p14:creationId xmlns:p14="http://schemas.microsoft.com/office/powerpoint/2010/main" val="11300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1475622" y="1868039"/>
            <a:ext cx="447525" cy="37629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23142" y="1585831"/>
            <a:ext cx="5200952" cy="216370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231824"/>
            <a:ext cx="2044096" cy="636216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64856" y="1411109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4190" y="3937669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98071" y="1955217"/>
            <a:ext cx="4713288" cy="1550458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SECTION HEADER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8" y="1287681"/>
            <a:ext cx="2043339" cy="50527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16190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91057" y="670740"/>
            <a:ext cx="0" cy="37629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78962" y="670739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15143" y="4691968"/>
            <a:ext cx="0" cy="37629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088571" y="5068264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9" y="1047753"/>
            <a:ext cx="7083425" cy="3644194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Add Text, an Image, or Both</a:t>
            </a:r>
          </a:p>
        </p:txBody>
      </p:sp>
    </p:spTree>
    <p:extLst>
      <p:ext uri="{BB962C8B-B14F-4D97-AF65-F5344CB8AC3E}">
        <p14:creationId xmlns:p14="http://schemas.microsoft.com/office/powerpoint/2010/main" val="41070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4616824"/>
            <a:ext cx="9143999" cy="1114778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14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38083" y="1602432"/>
            <a:ext cx="5200952" cy="2163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1475622" y="1868039"/>
            <a:ext cx="447525" cy="37629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231824"/>
            <a:ext cx="2044096" cy="636216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solidFill>
                <a:srgbClr val="1B3651"/>
              </a:solidFill>
              <a:latin typeface="Arial Narrow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64856" y="1411109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190" y="3937669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98712" y="1934365"/>
            <a:ext cx="4713287" cy="16368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baseline="0">
                <a:solidFill>
                  <a:srgbClr val="1B365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SECOND SECTION HEADER 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519745" y="1319939"/>
            <a:ext cx="1927599" cy="43215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901" y="1374874"/>
            <a:ext cx="6664512" cy="3055056"/>
          </a:xfrm>
        </p:spPr>
        <p:txBody>
          <a:bodyPr>
            <a:normAutofit/>
          </a:bodyPr>
          <a:lstStyle>
            <a:lvl1pPr marL="0" indent="0">
              <a:buNone/>
              <a:defRPr sz="4400" b="0" baseline="0">
                <a:solidFill>
                  <a:srgbClr val="192F4B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Add a High-Level Impact Statement Here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03621" y="1342189"/>
            <a:ext cx="447525" cy="37629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3600" y="705971"/>
            <a:ext cx="2044096" cy="636216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0525" y="757096"/>
            <a:ext cx="1917409" cy="59263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SIDE NOTE</a:t>
            </a:r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4" y="163254"/>
            <a:ext cx="2814452" cy="11006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499843" y="941094"/>
            <a:ext cx="6664477" cy="36316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499843" y="441999"/>
            <a:ext cx="666447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988996"/>
            <a:ext cx="2787952" cy="309772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470" y="436721"/>
            <a:ext cx="2315883" cy="53515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Add Data Point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94940" y="426136"/>
            <a:ext cx="2960687" cy="49918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Describe Data Point</a:t>
            </a:r>
          </a:p>
        </p:txBody>
      </p:sp>
    </p:spTree>
    <p:extLst>
      <p:ext uri="{BB962C8B-B14F-4D97-AF65-F5344CB8AC3E}">
        <p14:creationId xmlns:p14="http://schemas.microsoft.com/office/powerpoint/2010/main" val="217918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3" r:id="rId2"/>
    <p:sldLayoutId id="2147483791" r:id="rId3"/>
    <p:sldLayoutId id="2147483792" r:id="rId4"/>
    <p:sldLayoutId id="2147483793" r:id="rId5"/>
    <p:sldLayoutId id="2147483790" r:id="rId6"/>
    <p:sldLayoutId id="2147483786" r:id="rId7"/>
    <p:sldLayoutId id="2147483758" r:id="rId8"/>
    <p:sldLayoutId id="2147483794" r:id="rId9"/>
    <p:sldLayoutId id="2147483764" r:id="rId10"/>
    <p:sldLayoutId id="2147483795" r:id="rId11"/>
    <p:sldLayoutId id="2147483802" r:id="rId12"/>
    <p:sldLayoutId id="214748380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2"/>
            <a:ext cx="9144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hr-HR" altLang="en-US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7013"/>
            <a:ext cx="8229600" cy="37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hr-H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514614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BAA71D39-BC56-4A0F-8FB0-158C588F684E}" type="datetime1">
              <a:rPr lang="hr-HR"/>
              <a:pPr defTabSz="914400">
                <a:defRPr/>
              </a:pPr>
              <a:t>8.10.2018.</a:t>
            </a:fld>
            <a:r>
              <a:rPr lang="en-US" dirty="0"/>
              <a:t> XXX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019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28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"/>
            <a:ext cx="9144000" cy="784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hr-HR" alt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7013"/>
            <a:ext cx="8229600" cy="37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hr-H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514614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0B73F72F-693A-40BE-B3E2-E7A710395FC6}" type="datetime1">
              <a:rPr lang="hr-HR"/>
              <a:pPr defTabSz="914400">
                <a:defRPr/>
              </a:pPr>
              <a:t>8.10.2018.</a:t>
            </a:fld>
            <a:r>
              <a:rPr lang="en-US" dirty="0"/>
              <a:t> XXX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4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" y="2537139"/>
            <a:ext cx="9143999" cy="1114778"/>
          </a:xfrm>
          <a:solidFill>
            <a:srgbClr val="1B3651">
              <a:alpha val="89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6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RBI </a:t>
            </a:r>
            <a:r>
              <a:rPr lang="en-US" dirty="0">
                <a:latin typeface="+mj-lt"/>
              </a:rPr>
              <a:t>IS THE LARGEST </a:t>
            </a:r>
            <a:r>
              <a:rPr lang="en-US" dirty="0" smtClean="0">
                <a:latin typeface="+mj-lt"/>
              </a:rPr>
              <a:t>MULTIDISCIPLINARY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RESEARCH INSTITUTE IN CROATIA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3"/>
            <a:ext cx="9144000" cy="2546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03483" y="5014319"/>
            <a:ext cx="824312" cy="64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58" y="5093330"/>
            <a:ext cx="620162" cy="4800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92059" y="4274647"/>
            <a:ext cx="21305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130,000 </a:t>
            </a:r>
            <a:r>
              <a:rPr lang="hr-HR" sz="14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M²  </a:t>
            </a:r>
            <a:r>
              <a:rPr lang="hr-HR" sz="14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AREA</a:t>
            </a:r>
          </a:p>
          <a:p>
            <a:pPr algn="ctr"/>
            <a:endParaRPr lang="hr-HR" sz="14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r-HR" sz="14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85</a:t>
            </a:r>
            <a:r>
              <a:rPr lang="en-US" sz="14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EMPLOYEES</a:t>
            </a:r>
            <a:endParaRPr lang="hr-HR" sz="14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r-HR" sz="14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 450 PhDs</a:t>
            </a:r>
          </a:p>
          <a:p>
            <a:pPr algn="ctr"/>
            <a:endParaRPr lang="hr-HR" sz="14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/>
          </p:cNvSpPr>
          <p:nvPr/>
        </p:nvSpPr>
        <p:spPr bwMode="auto">
          <a:xfrm>
            <a:off x="47625" y="0"/>
            <a:ext cx="8812213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kumimoji="0" lang="en-US" alt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Centre for Detectors,</a:t>
            </a:r>
            <a:r>
              <a:rPr kumimoji="0" lang="en-US" altLang="sr-Latn-R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Sensors and Electronics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1944685" y="2642375"/>
            <a:ext cx="4420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lang="en-GB" altLang="sr-Latn-R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Scientific Council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: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Positive evaluation (17/07/2018).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4685" y="1865583"/>
            <a:ext cx="506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Committee: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evaluation, suggestions for sustainability (09/07/2018).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1944685" y="3419167"/>
            <a:ext cx="5360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Director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Suggestion to form CDSE, on the basis of the previous </a:t>
            </a:r>
            <a:r>
              <a:rPr lang="en-US" altLang="sr-Latn-RS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valuations</a:t>
            </a:r>
            <a:r>
              <a:rPr kumimoji="0" lang="en-US" altLang="sr-Latn-R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and supporting argumentation from  </a:t>
            </a:r>
            <a:r>
              <a:rPr lang="en-US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the </a:t>
            </a:r>
            <a:r>
              <a:rPr lang="en-US" altLang="sr-Latn-R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PaRaDeSec</a:t>
            </a:r>
            <a:r>
              <a:rPr lang="en-US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team (08/08/2018).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944685" y="4442181"/>
            <a:ext cx="5827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Management Board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r>
              <a:rPr kumimoji="0" lang="en-US" altLang="sr-Latn-R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GB" altLang="sr-Latn-RS" sz="1600" noProof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Positive Decision to form CDSE (09/08/2018). Will enter into force following approval from Ministry of Science and Education (very soon).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2480536"/>
            <a:ext cx="1396526" cy="1080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170818"/>
            <a:ext cx="1530350" cy="1700389"/>
          </a:xfrm>
          <a:prstGeom prst="rect">
            <a:avLst/>
          </a:prstGeom>
        </p:spPr>
      </p:pic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944685" y="1088791"/>
            <a:ext cx="48430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lang="en-GB" altLang="sr-Latn-R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Scientific Council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: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Nomination of the evaluation committee (19/06/2018).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5278823" y="1605744"/>
            <a:ext cx="3641483" cy="4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Sustained focus on excellence and project success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Increase cooperation </a:t>
            </a:r>
            <a:r>
              <a:rPr lang="hr-HR" altLang="sr-Latn-RS" sz="1800" b="1" dirty="0">
                <a:solidFill>
                  <a:schemeClr val="tx1"/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with the industry</a:t>
            </a: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5278823" y="3530931"/>
            <a:ext cx="3946148" cy="6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Strategic scientific and industrial partners outside Croatia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1400" b="1" dirty="0">
                <a:solidFill>
                  <a:schemeClr val="tx1"/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5278823" y="303786"/>
            <a:ext cx="3946148" cy="6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Tasks</a:t>
            </a:r>
            <a:r>
              <a:rPr lang="en-GB" altLang="sr-Latn-R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: </a:t>
            </a:r>
            <a:r>
              <a:rPr lang="hr-HR" altLang="sr-Latn-R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Present and near future: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tradeandexportme.com/wp-content/uploads/2013/07/tech-s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/>
        </p:blipFill>
        <p:spPr bwMode="auto">
          <a:xfrm>
            <a:off x="171837" y="303786"/>
            <a:ext cx="4939496" cy="467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5278823" y="2887776"/>
            <a:ext cx="3641483" cy="22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Brain gain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8823" y="4611147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r-HR" altLang="sr-Latn-RS" b="1" dirty="0"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Structural investments/funds </a:t>
            </a:r>
          </a:p>
        </p:txBody>
      </p:sp>
    </p:spTree>
    <p:extLst>
      <p:ext uri="{BB962C8B-B14F-4D97-AF65-F5344CB8AC3E}">
        <p14:creationId xmlns:p14="http://schemas.microsoft.com/office/powerpoint/2010/main" val="27248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20468" y="1726770"/>
            <a:ext cx="3632200" cy="427984"/>
          </a:xfrm>
          <a:prstGeom prst="roundRect">
            <a:avLst/>
          </a:prstGeom>
          <a:solidFill>
            <a:srgbClr val="1B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million Euro  </a:t>
            </a:r>
            <a:endParaRPr lang="en-US" altLang="sr-Latn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2961" y="4910586"/>
            <a:ext cx="1869976" cy="4167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sr-Latn-R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87" y="-20521"/>
            <a:ext cx="9144000" cy="88749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28" y="222415"/>
            <a:ext cx="9199656" cy="4292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OPEN SCIENTIFIC INFRASTRUCTURAL 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PLATFORMS </a:t>
            </a: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FOR INNOVATIVE</a:t>
            </a:r>
            <a:r>
              <a:rPr lang="hr-HR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APPLICATIONS </a:t>
            </a:r>
            <a:r>
              <a:rPr lang="hr-HR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ECONOMY AND</a:t>
            </a:r>
            <a:r>
              <a:rPr lang="hr-HR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SOCIETY</a:t>
            </a:r>
            <a:r>
              <a:rPr lang="hr-HR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O-ZIP</a:t>
            </a:r>
            <a:r>
              <a:rPr lang="en-US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9577" y="1124699"/>
            <a:ext cx="477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1B36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HR </a:t>
            </a:r>
            <a:r>
              <a:rPr lang="hr-HR" dirty="0" smtClean="0">
                <a:solidFill>
                  <a:srgbClr val="1B36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Operational </a:t>
            </a:r>
            <a:r>
              <a:rPr lang="hr-HR" dirty="0">
                <a:solidFill>
                  <a:srgbClr val="1B36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Programme 2014-2020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1B36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Specialisation Strategy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pogledaj.to/wp-content/uploads/2017/02/0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8187" b="64325"/>
          <a:stretch/>
        </p:blipFill>
        <p:spPr bwMode="auto">
          <a:xfrm>
            <a:off x="68459" y="2687275"/>
            <a:ext cx="4616525" cy="17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4822" y="1083786"/>
            <a:ext cx="335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Strategic </a:t>
            </a:r>
            <a:r>
              <a:rPr lang="hr-HR" b="1" dirty="0" smtClean="0"/>
              <a:t>Structural Funds Project</a:t>
            </a:r>
            <a:endParaRPr lang="hr-HR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590" y="1887671"/>
            <a:ext cx="3741088" cy="36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8" descr="data:image/jpeg;base64,/9j/4AAQSkZJRgABAQAAAQABAAD/2wCEAAkGBxQTEhQUEhQVFRUXGBcaGBgXGBwYHRcXFRgYFxweHBgYHCggHBwnHBcUITEhJSkrLi4uFx8zODMsNygtLiwBCgoKDg0OGxAQGy4mICQsLCwsLDQsLCwtLCwsLCwsLCwsLCwsNCwyLCwsLCwsLCwsLDAsLCwsLCwsLCwsLCwsLP/AABEIAMkA+wMBIgACEQEDEQH/xAAcAAACAgMBAQAAAAAAAAAAAAAEBQMGAQIHAAj/xABCEAABAwIDBAgDBQcCBgMAAAABAAIDESEEEjEFQVFhBhMicYGRofAyscEHFFLR4SNCYnKSovGCwhUkM0NTsnOjs//EABsBAAIDAQEBAAAAAAAAAAAAAAIEAQMFAAYH/8QALxEAAgIBAwIDBwQDAQAAAAAAAAECEQMEEiExQRNRoQUiYXGBkdEyQuHwFLHBI//aAAwDAQACEQMRAD8A4ksrNFkBFRxqvLbKs0UqJBrReotw1bZUaxs6yOi9RShi9kRLEcR0XqKXq1nIi8E4hoiMDs+SZ+SGN8jtcrGlxA4mmg5my16tNtpTOY04aM0jbTPS3WvGrn/ioagA2AFrkkksHclEL+jc4ND1Ad+E4rDh39Jlql+Kwb4nZZGOY7WjgQacRXUcxZSiBGYCrgYXdphDslf+3JSoLTuBpRw0Nam4BHLC26JaFFF7Kp8ix1ajwQSCi9RTFixkQvEcRUUmHhzOAJDQd50HDU7zQeK8WKU4chtfH374Lo4Xd0dZDiYcri0EOA38VEpCFgtVco88HWaLC3osUQUSary2osKKOMLyyQsKDjCyvL1FxxhZXqLy44lAWwapWxqRsafjhBBwxbBiKESlbArY4SAMRrcRI9mGUzcMro4DrFjYVuIU0bhlI3DK1YDhSIFt93TgYVbjCIvBRwl+7pjNhetGdtM9s7SaX0zAm1+HGuqK+6IfEkNIGWrtx4DfooljUVYcPJkY2TJT/pv78pA89FhuH6qpNC8tIABBygihcSLE0qABxvpRSRQd/gstbSxpci+mp3/mq4w8xibi62i37usHDp390Wv3RX+ChTkROgWhhTx2F5KJ2FQPAcJjEt57ga33bqaC3h6IrEChoBe3iToPkfBbOw6BQVOKRArdGtC1MnYdQuhVEsBNgOVa5UaC1urcx4GoA76XPcKKZu0CLGDDkf8Ax3/qDg71S8saJFhataKw4XAxYppETTFOBUMzF0UtwKNL+3G87g4uaTQVaSKpHMIsdVW8XFkkBC9RSlq1oqnCjiMrC3osUQNEmq8sr1EJw1ZGpmxKZkSnZEt+OMrIWRKdkKlZGiGRK5QOIWQqdkCIZEtpMR1ZytY2SQgGjicrA4BwzBpBJLSDlqKAiprZTJqISRG2BTNgWWfenazgcmxRADwyLeHrGkCXK4GwkYMtzoHMFgDpmbS5FQdRCm+8aD2nhAtxAjWRqRsSsslRF0sYa0uOguqqMSXG1KgmrjoKmviU86X4vJGGDV1z3A/n8lW8LDYE6LK1+r8N7UN6bTvJKgrrAdZZCf4W5R87+SjkxBAIc4vB30o4fmFljQDuWJYq1WXHWSTv8mlLRJw+JYtkSCWMOrUix7x+dj4os4dV3otiurmMbrB9u51yD8x4q5yiNhAlkawm4bRz3kHQ5GAkDm6gO4leg0+pjPGpMxZ4trpil2HQ2KaGNLjoBX38k4nmhBs91OL4nsA73XaBzJCT7addrBelHGl8xPwAHQg68wArXmjXDAcBZgsNmcXH93X+d2vkKDxRT4Eyw+DyMDfM8Sbk+aw+JFCFIraFD4UPJCm74kNLEucbBog2rscsDZAKskAuLhrqXYTuI3V1HilUkKf47HubJMxrjTMW0/lOWh3EW0Nb3SSWR1d1OY/UJdpVyFKk+DOymftKggECx7yB8i5D445pHni5x76mpKkjhJq404DS+/wFio3MVLjxR1gjmrQhEuaonBUSgQQkLUhSELWiXlAkjovLYhYVLiSWpkaIZEpGMU7GL0iQNEbIkQyNZY1EMYiCSMRM0tVST4JrZXFpzNeQ5p4gjTvGlOSmjjQJid1z8r8oFHGtxccONa6a0Vc+GmixIcYfDVGi2lgaGuMhysAq48G76cSdAOJCii2m9raBkdfxXP8AbYeqGxQDwTI4uNDQZaCpFKgbuO88+NTnJ3SouSiHxMJFSKE3I4F16etFO2JZ2Uc8MTvxMYfNoUHSTFdThnu0JGVve63yqfBdvSjZO0530lxfWTF4u34R3N089ULFV9y617BRYeW1CpRC3UEheZzZHKbb8x/DC0nHlcWro3bhWrSWBovUhbBh/GfILBibqSXd6q3vzGJY4tcQS+b/AAwvo20vnzEBxijkkaDo50bC4VG+lK0/hT/opCJuuMlXvLsxLj8Wet3cTUHVV/ZuOMUsbmUqDodDUUII3ggmqsnRl8UcxeJGsjkB7DyexS4o42cNb2O6hpVamhlyn25Ec0IpU3b8xnidlwsaXZA0AEkt7NABXckWxoHZz2LA5yQBo9zQGk0uW5611rbSisPSGdjmsa2SIhzqu7YuGjMBStTmNNKmxshNizAu6oVJIc+R9KZi1wsKgWqW335AOK05S3SVdhVxSCXxId8SayRoeSNNplbiKpI0HiJGs7TtARXurzTeSNUvpBijI/I3QX7+HpfxUZJ7Y2imXBjF7VYZJC0OOZznbv3iT9VC/GNO4hLntI1C1zJDx5LhgPkYRP7QA0Jr40I+qIexL2vBFRZwvydT5H5pqRWhCtg9yZwE9qgcEa9qGeEM4kgzgtSFM4KMhLSiSRFaqQrVLyicXSMoliDjKJjK9AjkFRhExhCxuRUblwaC42pTipQ7EFtaAABx45QT6ZimgloCTuFfJVd8zqF0gDQ7eD2n13U3C5qeBSuoyqC/v9RbGNlgO04BbMTT8Ir60p6qH/i0Luz2mfzAAeYJoq+2ZxsMrQBx3eaYS7HksS6I1Ff+o3S3NZOT2m4vlr7fyNxw7laQ+6LTlh+7vNRcxO4jUt7xqOVeCU/aNi+3HCNAMx7zb5D1SjEMlgc0h1MjgRRwcARcXB7/AArxUPS/Hiadko0dG2o4OFQ4e9xCN6lTwvb5A1tavzEz8LvBoe6vyWA144HxH1Rkb7KQhY7yPuaK0kHzFtAPbp8PqF4teeA7z+SNsvVXb/gF/jecn6fgGweH7bS4nXhb1TnZOPyShptGbEUBv+K+/wCiEjhJIpUm9AOKYP2WABmd2zUkClGgc+K1NJDIkpfUSyxgrhEPw8XXykgAMABuP3QexUV1cQSeQ1TPYj82KeKAFsVKDT4hoOFKeSSQbPoB23MceGgG4bjYUUeFxjoMRHJJUOBAfwdGatJG40rVacbS5FZ8MvkkaGljR0hCEncACToFdFkMrnSjHdVEQPidp3Km4KdgaXPcak0oO4bxuRPSPaPXSngDb33JSWEXHsKueWUZ7o8pfUQy1PgZtxeHOsfop2uwbrEZe4kJMyUbwPJeJYd3kpWotftf0r8lDw/F/cN2jgGNGeKTMOB1Fe7UIjZzqxjlUeST5amjQb2A1JJ3Kzfc+pjjY746OLhwJOneBTxqhw1KbcVSoO9lRbtsEkahZGo2RCyI5otBSFE4Kd6iKWkiSEhYW5WhKXkiS2MKJjKHYxExtW0iEExlExoZjURG1SGiLbcpbh5COAryBcB9fVMtldEYyxs+LkowtDhGDQ0IqMz62qKGjaHmh8K6OR8kMnwuYGu4jNU1HMUafBLNqbIxZe0YhxdEAAHsqW2AAt+7Xnz1Xjva+slk1EsCnsSrnu+Oi+N38ehq4MFQU6u/yXCHpZgYBkgZYfgbbh8TtVA/p7HWv3cnnVn0S3BbMgDRQBxG/VFdQylQ2vksOODRJ2038Wx5Y8vwJMbt7A4tvVzMMZdYPIAIJ07Q08bLmuOwRZ1jCa9W9zWu3OyOymnfr4Kz7WwLXkEgMANeZpwH1Pqks+GfMRHAxzz+60X51J9SStDSOEZVhun2fP2F8+NpNzFuHdZTouTYRZTPisI1+9olLyORMbHN9VHicFJG3O4B0enWRuD2An8Rbdn+oBNzwSvhFuDUR202DkHit2BRde3iEfsuDrA8NpUjs1tf4vW3mp0+F5JqNFuXLGMW0+fmMeiUQkkItYkdwoanjx+VtU32IIcTiWRhxZ1ji3tMuwMa4gEVoczhe9ri+pRbMLoDFpQhwcD2TRznZak6mme3AcFY8Hh25zLHKyMupVwje57agghpNGi28Cut7rdjucVRmxjSLbiPs5zgUxAaeUX5PVU6T9FpcPE4ztEkQ+F7TpTj+GoqN4ujXwPHw42UfzdYPlVLNrdKcREx+Hle3ERSxvabhxFQQKHUEEg30oi/9IK3K18qK5Rl3JujW0Otw41qw5b60F2k/wCmnkUH0q2j1bC0am57km6K7RyThhsJOzyDv3fCtWj+YIPpfiP2sjeDqeSPDmUsbl5C+dbVRXM1zXep4A4/CC7kBX5IzY+Aa4F8hAYM2v8ACAST5jvPdQj4vFl5tZo0Huypw7o82KtGSxoNHMoedQfJSxwxfhd/V+izBj5Wtyhxc38Du2wjW7HW8RcblnEYcmj4m0abFpd8DrGgc7VpBBFb6i9KptOKfMPQqlG119Q7C4pkd42Nafxau8zp4UUH3kySV3MaSfGg+q0w2yZH/E9jRvuXnyYCnDtnMjhcxlbirnOpmeRpYGjWjgmYuUuFGkKSljhK7ti+QIaVTROzNB4gKOQJeQ+CvUTlO8KFwS8ySJy1W7goyl5El1jYiWMW0caJihWwEkaxxoqONbxxLbaIywyO4Md8iglKlZYolTx0r4pBMQerktXgRUj0+RTnA9InAdlyf7Eiilw7WSMDmOaAQ64dTX18UtxnQLDkkw4iSHk4ZwPMg+ZK+b6jW4c2WSzqnb5q16cm/DHkxJeHyiCTb5OoBPEgH1QeI2447/Afop39CHjTGxHvaR/uQUvRUD4sa08mMJ/3IYf4naXpL8B78z6R/wBCvGY0nU608a6Inacwij6lly6uc8S2xryBsByrvtmXYsLLjrHuGjnnKAeNBTfdb7YfG4mRvZDnGo4PIBI7vipyotfTSi4vZ8PgKZYT/f8AkRQRZnUJuSBXvsmuBkkgkDgb6Gtw9p1a8H4mnQ1H6hYfDOc8Bg3i5sPM/RXrpDsejBIQGh3wu5nQUN68lraXBvTcnTvj4lLyqMUqKdtzBNilcGtGU5XM/lkAcBfhWngg9nykOcwWrQgi1Bv+vknPSWbM5ri3L2aNB4MGUV50HqlEbM2UZQ41AA017r0FyrseDwpOS78/wBmy+I0vL1LBs2OAyNDowWNDi4HtAucA0VzVrYem5P4tnxA/sZSwH9112/3NefUKlRQ4iKoEXWN1rEK6/wAI7Q8QFM3bbRZ+Zh4OBHoUynjfXh/Y6OXb1RacZgSdcS0DflFT/dH9QkeMwjAKRgudvkdr5Ek+ZQx25H+I+SkibiZx/wAvhpCPxvbkYOZe+jR5qWsS6u/Ul5UJcZB1ZYGn9oXNII3UNa+i16VSdZI2YCglYHdzx2XjwI9QrK3o0+EOfIRJMR8Q+Fg3hu8ndmsKaV1VcljBY6N5oA8ljjo1x48GuuDwOU7lX4futJVfT6Cuoi6tkTTmwdBYseaj8TXUPoaewlzQnEMbo8MezR2c1rwaHfl6pO1wrcHwNPoVF1V+QpOJuwpzIcsdLZi5tv5GkEnzKTiTcB53+iPgirQg14k707ge50imb2p2F4YOqK9mu+pP5I7HVbC435Vt5BewcVKH6/JC7exIplaPrX/HzT8nUWZq9/Ikhfs93ZpwRDmoXZrbI6iQx8xRrAcjEO9qYPah3s1QyicBFq0LEQ9iiol5QJOiRxoqONbRR30RcUafchmMTMcah2wz9k8cWkeYomTI0PteCsbu4qq7ZZXAN0Lk/Z9W4g0DTyAcBbvT3GYM6B2UbzQOH9xsue7D2l1Dy5wJaDR9NQONOX5rqWCmZJG10ZD2OFQ4XqvlftXFPT53Ls36m7hyqUEyobSwzhcua4fxBrK8gQwpLiM34XAcAHnyzFo9F0SfAgmoAB8B+qBxOEpU5R5gKvDrUuKL+JdygSYEm+RoHF4NT51KE2rMWFhYSH5GiraC4ApUEGopSxVp2uMrS5wFAD3eCouImdMaAcieQsF6L2Z4mRua+QlrNsVt8zWKYzSftCzOdZJXG1NLukA86pliIeryPdIJgTlaQ8FrSa1IEZoL81Ns/oxG4dt5qhdrdGTH2ou2OC9BBTgq23/fISeGSW5h/TwUdHprMDTcc+an9LmnxQWw2VIJFtPE7/p5obFYqWcSCSz6sIGlwCLDmKg8S4cFL0emvQ+ym8c1KdlX7y7YQUp8LxwNAR5p7gcaNC2TuzGg8A8j0Q2xoRIBpXSvAp0NhGQAgMJGoc0H/bVHllHoxptJckkONj4PB7pG/wB2UfNFiZpuGhxGhJznwLiStcJsQ0oW5eTXFv8A6kJnHgANb/M+PBKSlBdCiUoop3SjD9gupStSR3fqR6rmIjj6rFOk0GQNG9z3ufYeDAe5dP8AtAxGWLKNS4AU3nkuM48l5LGuFA41NbZrNNOOgApWoZXer/Eccaa6gZ5LatxJJjR1IibQnMKU3BByNyi7APBv0Kb4HZGUBwY5x4m3pe2llttPZc8lSAKcCf0CraydTKyahOXNFaE10xweIpYNLv5b/JDzbLkYaFuav4amnoi9ju6qQE/A6rTyI3Hxp6q7SZJqdSf8AZNsoNrkPBlOoyN4VqT+SExGHLvzTbE4+IaVJS10heeA4LXnKKVPkUwxm3dUegZTREhqxHGp2ssl0jQSB3MQ8jEe5ihfGoaJFrme+5QlvFMHt3KAn3RUyicdKii3I/Dsso4I6e/d0ZDH6rpSHkjMbF6aGyJa1bOjVW7ksoo2N2S5kueO9dQmuxcKWHNA4xk3dGbscebNx5iiY42Ei43KCLa7GmkrKfxBee9t+zsuVPLhV31X8dxzS5oRWyf0HH3uSl462/dcCD4OoQk+L2hOW2gcOXYb/d1hHojW7ThI7Eg8T+aX4/FEg0e3zC8fi0uRSp4/umaKceqZVukeOeaxkAPflFK5iAdx3VrTTcOaabP2DlbQANFPXeq5j8z3de2+VwcOYYRQn+keZTZmKdiG9YHHgW72neKL3XshKOJ440pLr/AhqY1PdJXfQsEWzmA06xte8IiTAE/vN8wquyHv+SKZFzI71qxg7/V6Aubr9PqBdLdlGPLMO4kcCkrIe2Ht3699aH1Re1tpOc7q2HNGNeDnAg0FeFL9/cg8AHl7IhdxJpx0J8iQEpHUL/IcLv8AIOTEnj3pF32BtUMoJez/ABGw893cV0rZeJa5oo4HxouYbGJ+F7eVwrjszZURoWjL/KXM9GOamtRBPqBJKUeS6B1t1PNCY/FBrCQCefH8yhMNgmsFm5qXGYufQ/63FB7XZI4do0bzsKdyRhjW7qLQxrcc26b7Yysc43mkqyMA/wDTaa5nDi64vxI4Ln2ExrYdWB5BtXSp1PhSi32vjnvldJJuc4NGuUFxIHgChmMDtdOWv+Vblm74FtVk3uuw4k2viX3D8nIUbTw1Qp2xixpMXf0u+YQzGPYNMzeIuR3hCySjiF08u5CeyL7L7DOLpNOD+0DTyyhp9AjMc9s7IhG3K57iSOAa01PmdUu2Xs2acgRRl44kUYO95sPnyXQdk9H48LGXPcHzObRztzR+Flb5eep5aKccnTVi+bJiw9F73kv+lOgwFQDTv7xY+oKIZg6Jj0ZpN1wG57nN/kc9w+bfVMpMDTctbHJSimPQx3FMRNgW/VbkydhlGYDv0/JGFtF5YoJ2Jk6M6e9ygeynr78lzRzQscxQvbfVMp2mvvkPnVDlruAQNA0dLiZvRkYtU+/dUPF78kWweP8AlKyZoInaKqTq1tGLqdgVDYQvxGHqke0Nm1rZW8Q1WDgaooZtpDSZzh2wSTolnSfDdRE1ujpD/aNfUgea69HskVXIftPmrjXxjSMMaPFjXn1cUOTNFxlS7AqKvgB6MYzslppVpoR73JwNmRF2djnQu4s0Pe02VXjwj3UfGcsgFwdHgaeKLZtZ7DSWNzT3VC8plhPxHPFKn6m/jaUFDIvk+z/DLKzBSf8AmiPMxkH0chsZs8uH7SYkfhYMo8TUlKBt5n4iPAqGbbg3ZndwUvLrpcSm6CS067oNmiYwUaABTvskDseWzscz/tkO8QQpp3TSj4erbxNq/n4IOXDZRQacTqSmNMvDlbfItq5yyQqCqPn0+x1rYGMZi2PMPxx5SRT912nkQ4eSOZ0jfBZ0QNN6pf2P4jLj2M3SslYRus3rB/8An6rq+2NiB1bL0Uc0W6mupk+I3wVyT7Q3UoyEA8yq30n6YzOYWPNHPb2QNALglWM9He1oqR9p+F6l8NLZmEeRr/uVrWGKuKAlJxVooWLfU0G73VRMkLeYWERBQ96zZPc7EZMlgxg40705wW0afvDzS+LCRuPaaK8rJ3szohDIbvkHiPTsrk2JZpY694Mj6QBou8eJUP8AxGbGExYYGhs+U1ysbvvxpuVl2X0Bwbblr3ng4gjyIVkxGDZFHRjMrQPhY2p89w8LKxbmZ7y4Yu4K38TnexZmwY5kbK5MoiFd43E8y7tf6ldp8Pwuuc7XOXGRECh62O3+sLqlKgFOYZVE9DoXuxciKfD2NveqDlgPL3/lO5o/yQL47gHfX6fonIyGHEUSttw4+dEG9g7vTRNXxDz+tKe+aEljHl+nkLFWlTQtezc7UEedLj5FQiPmRyFUwlItUa3OtuKGMR3fMritovsfJHwn6oON1/en+EXF+aRmOoMjravulkXGhot3v3vRUIS8ggmNqLiYh4kZE1USK2yRjV8+faawjamJ5lhHcY2fUEeC+hdy4J9qURGNLuVD3DT5nzVdXGTOx/qBdhNcQKgEcx8lcsHh2loBAPIkOHka/NUnYlCAK86K/YKT4QBqN4p5X90XkPaFqR6dP3EaP2RD/wCGP+hv5ILE4SNtcrGt7qD/ANWpy+doNNfBCzzNNjW/L9Fn48k75s6NlVxoAvpzyk+rlWtpRjXMHV8/JWbbIArlGtu/w8lVce4aL0OiV0yvVteG7LN9j8WbacJ3MEjv/rcz5vC+gnsquE/Y3EfvgI/CfL3X0XeitzLxt+X/AFnl83EgN2GHBcs+2jZ9Y2uAuLjw1HkSeeULrhVT+0bZXX4VwGouOVEennc6ffghNtNHzMiMMNAvYmIgm1KajgtYlLjTFpdBxhGnQAHiDb6Kz7GcAQHMN9MuvoR6FVvZ795Vy2HACQ4XNqV3eC5GXqXS5LbsxtA2hOU8TX53CYY0Ujdcix01Wmz46DiShekmO6uMtaRnIt/CN7nHc0cfJWmWlbOPbdn/AObAFaMcPAi/nour7NnrG3uv4DRclxoBmZG2/aqTvcSbk9+4bguobLsxvcmcCuD+Z6vRcRC3ithrx80DKKg+62/SvgjHnX3w/wAIOc3vv9/MpiI6wSWME/X34IGYCo31JHv3wRkp051Hpb1ICFeNxuanyNffiFeiqQHIwmpFBy3Gh1p3oMxN/eNDvuEbiHcNKb/EKB0YJuURUy4Rm3H3+aLjk9jvP5JTHNRGwy2S0ojKY3hfT6e/JGwvSaKVGQzJaUA7HUL0bG9JIcQjYp0vKALQ0zLkP2tbP/aNlpbQ+K6kMQq/0qwTZ4nNdvCjHC7i+5MOGcf2O0scLVZ8l0XZl2jSnn6qgRsdh5OrkFq2crjsfGUFiCOa8j7WwTjJprk9DilGeJOI+dCCNB4JbjYaaZvQD+0VRjcVXcPP9EHinvJ1aB3En6LExRkmFG7KrtcEVvRVibDEkudYfP8ARXDacjG1Jufe5LtjbMfjJgACIwbnivVezMc5tJL6leslBQ977F6+xrY5a187hTNZvcF1ApbsfDNijbGwUAFAjsy1szuXHQ8xluUrNqqKZgcCDvWS9aOcgimQkcM+0zok6CUzxNqxxq4DcqRDg2vHZOV3p+i+mNqQte0tcAQePNcb6VdDMjy+Ds6nLu8OC0YrxVff/YGbE2t0StYXZkzaUZmHFrgfQkH0Vv2TE9rWkh1SfhuCNNa0HkToq1s3FyMOV/qrhs9znaFviQgWNXyYWrc1wx/h9p5W/Ca+A+VVUulW2bHMddGjed1d58U1xskbRWSdjeTblUra20I3OpE0/wAxuSj29kU6XC5yugTYkBMhe/UlX3Az2Cp2zLKw4aZaOPGowSPR4XQ76251r+SGfJz11CgM9SPfJRvl3d/p7CJRL3IkmIpYVp9K/ognPF71NvU+/Nekkpeu8CniELJNr4+/RGkVykefIBfUd3jbxr5oR9jTLXmf8rbPe+lvQV/JaDEO4LipsfxyoqKRLofr+aLjUNF0WM45uCLjlSuHX3yRsKplFFqYzhl0RcU6VwaIyPQe96XlFBoYNnQ+KfUe/fFaN9+Sjm3oFHkJFW27gw65AKVYIxtNCXMPK4Vj2p+aqON+JU6/R48+K5dUN6XUShLb2ZZYnspadviKIfGTxgXmB7hVVx2iHfqvMY/ZkHP9T+yNWc9q3DFuGZK6wLhzXQOjODEYFAAqXsLULoWx9PfJeqx6eGDFtiYufPLK7ZZIXqQvQrFIUo4oTaJHSLRz1gqGfcpUUckR4h9apDtOPMKJxNqUrxe9NYuA0c/27slrqmn+fZVTxOBcw2J810bH6qsbQ9+q0HjjNcimWCsqL4nb1LBEj5VpHvVUcSTKaoLwgomkMmiXQfmi402kGg1svFaGQbjx9VEN3vitXa+JU0FZ6bFAEk11G7x+iEOIHH0PMqc6DwQ7vfqopgtkUuJB86e/n4KPrlq7d3fmtX6oeQbP/9k="/>
          <p:cNvSpPr>
            <a:spLocks noChangeAspect="1" noChangeArrowheads="1"/>
          </p:cNvSpPr>
          <p:nvPr/>
        </p:nvSpPr>
        <p:spPr bwMode="auto">
          <a:xfrm>
            <a:off x="1690981" y="-120384"/>
            <a:ext cx="2286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101" name="Group 1"/>
          <p:cNvGrpSpPr>
            <a:grpSpLocks/>
          </p:cNvGrpSpPr>
          <p:nvPr/>
        </p:nvGrpSpPr>
        <p:grpSpPr bwMode="auto">
          <a:xfrm>
            <a:off x="361952" y="563779"/>
            <a:ext cx="8315325" cy="277813"/>
            <a:chOff x="941728" y="2717800"/>
            <a:chExt cx="6848724" cy="345543"/>
          </a:xfrm>
        </p:grpSpPr>
        <p:sp>
          <p:nvSpPr>
            <p:cNvPr id="31" name="Zaobljeni pravokutnik 51"/>
            <p:cNvSpPr/>
            <p:nvPr/>
          </p:nvSpPr>
          <p:spPr>
            <a:xfrm>
              <a:off x="941728" y="2742482"/>
              <a:ext cx="1227447" cy="3208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PHYSICS</a:t>
              </a:r>
              <a:endParaRPr lang="hr-HR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Zaobljeni pravokutnik 51"/>
            <p:cNvSpPr/>
            <p:nvPr/>
          </p:nvSpPr>
          <p:spPr>
            <a:xfrm>
              <a:off x="2312987" y="2735900"/>
              <a:ext cx="1227446" cy="31921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CHEMISTRY</a:t>
              </a:r>
              <a:endParaRPr lang="hr-HR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Zaobljeni pravokutnik 51"/>
            <p:cNvSpPr/>
            <p:nvPr/>
          </p:nvSpPr>
          <p:spPr>
            <a:xfrm>
              <a:off x="3768766" y="2727673"/>
              <a:ext cx="1226185" cy="320863"/>
            </a:xfrm>
            <a:prstGeom prst="roundRect">
              <a:avLst/>
            </a:prstGeom>
            <a:solidFill>
              <a:srgbClr val="578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LIFE SCIENCES</a:t>
              </a:r>
              <a:endParaRPr lang="hr-HR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Zaobljeni pravokutnik 51"/>
            <p:cNvSpPr/>
            <p:nvPr/>
          </p:nvSpPr>
          <p:spPr>
            <a:xfrm>
              <a:off x="5119840" y="2742482"/>
              <a:ext cx="1224924" cy="32086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ENVIRONMENT</a:t>
              </a:r>
              <a:endParaRPr lang="hr-HR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Zaobljeni pravokutnik 51"/>
            <p:cNvSpPr/>
            <p:nvPr/>
          </p:nvSpPr>
          <p:spPr>
            <a:xfrm>
              <a:off x="6564267" y="2717800"/>
              <a:ext cx="1226185" cy="320863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  <a:r>
                <a:rPr lang="hr-HR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OMPUTER SCIENCE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66799"/>
              </p:ext>
            </p:extLst>
          </p:nvPr>
        </p:nvGraphicFramePr>
        <p:xfrm>
          <a:off x="238126" y="2142961"/>
          <a:ext cx="9277351" cy="215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THEORETICAL PHYSICS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MATERIAL CHEMISTRY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MOLECULAR MEDICINE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MARINE</a:t>
                      </a:r>
                      <a:r>
                        <a:rPr lang="hr-HR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&amp;</a:t>
                      </a:r>
                      <a:r>
                        <a:rPr lang="hr-HR" sz="1300" b="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ENVIROMENT</a:t>
                      </a:r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hr-HR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ELECTRONICS</a:t>
                      </a:r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MATERIAL PHYSICS</a:t>
                      </a:r>
                    </a:p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ORGANIC CHEM. &amp;</a:t>
                      </a:r>
                    </a:p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BIOCHEMISTRY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MOLECULAR</a:t>
                      </a:r>
                      <a:r>
                        <a:rPr lang="hr-HR" sz="1300" b="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BIOLOGY</a:t>
                      </a:r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CENTER </a:t>
                      </a:r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lang="en-GB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MARINE</a:t>
                      </a:r>
                      <a:r>
                        <a:rPr lang="hr-HR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RESEARCH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GB" sz="1300" b="0" dirty="0" err="1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eSCIENCE</a:t>
                      </a:r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EXPERIMENTAL PHYSICS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PHYSICAL CHEM.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23"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NMR</a:t>
                      </a: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3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86">
                <a:tc gridSpan="5"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chemeClr val="bg1"/>
                        </a:solidFill>
                        <a:latin typeface="Exo" panose="02000303000000000000" pitchFamily="50" charset="-18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50" b="0" dirty="0">
                        <a:solidFill>
                          <a:schemeClr val="bg1"/>
                        </a:solidFill>
                        <a:latin typeface="Exo" panose="02000303000000000000" pitchFamily="50" charset="-18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50" b="0" dirty="0">
                        <a:solidFill>
                          <a:schemeClr val="bg1"/>
                        </a:solidFill>
                        <a:latin typeface="Exo" panose="02000303000000000000" pitchFamily="50" charset="-18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50" b="0" dirty="0">
                        <a:solidFill>
                          <a:schemeClr val="bg1"/>
                        </a:solidFill>
                        <a:latin typeface="Exo" panose="02000303000000000000" pitchFamily="50" charset="-18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50" b="0" dirty="0">
                        <a:solidFill>
                          <a:schemeClr val="bg1"/>
                        </a:solidFill>
                        <a:latin typeface="Exo" panose="02000303000000000000" pitchFamily="50" charset="-18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8" name="Picture 4" descr="C:\Users\bzpetra\AppData\Local\Microsoft\Windows\Temporary Internet Files\Content.IE5\2J3WENKF\medium-Atom-0-10105[1]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1" y="995865"/>
            <a:ext cx="616672" cy="7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zpetra\AppData\Local\Microsoft\Windows\Temporary Internet Files\Content.IE5\08ASCBT7\large-funnel-test-tube-chemical-laboratory-experiment-chemistry--33.3-16019[1]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71" y="1040940"/>
            <a:ext cx="513042" cy="5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zpetra\AppData\Local\Microsoft\Windows\Temporary Internet Files\Content.IE5\2J3WENKF\dna-1370603787LgY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466">
            <a:off x="4041353" y="1082154"/>
            <a:ext cx="800559" cy="4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zpetra\AppData\Local\Microsoft\Windows\Temporary Internet Files\Content.IE5\X6TU31AS\green-planet-vector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48" y="1000293"/>
            <a:ext cx="749240" cy="8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zpetra\AppData\Local\Microsoft\Windows\Temporary Internet Files\Content.IE5\2J3WENKF\ict_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28" y="996160"/>
            <a:ext cx="639773" cy="7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jeni pravokutnik 10"/>
          <p:cNvSpPr/>
          <p:nvPr/>
        </p:nvSpPr>
        <p:spPr>
          <a:xfrm>
            <a:off x="5181782" y="3975391"/>
            <a:ext cx="3646411" cy="14242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Mission:</a:t>
            </a:r>
          </a:p>
          <a:p>
            <a:pPr algn="ctr" defTabSz="91440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Excellent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science</a:t>
            </a:r>
          </a:p>
          <a:p>
            <a:pPr algn="ctr" defTabSz="91440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 involvement in higher education </a:t>
            </a:r>
          </a:p>
          <a:p>
            <a:pPr algn="ctr" defTabSz="91440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Leading contribution to the growth of the national economy </a:t>
            </a:r>
          </a:p>
        </p:txBody>
      </p:sp>
      <p:pic>
        <p:nvPicPr>
          <p:cNvPr id="16" name="Picture 1426">
            <a:extLst>
              <a:ext uri="{FF2B5EF4-FFF2-40B4-BE49-F238E27FC236}">
                <a16:creationId xmlns:a16="http://schemas.microsoft.com/office/drawing/2014/main" id="{79BA7A7F-4A93-458E-9848-52469D77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-79" r="1736" b="-2049"/>
          <a:stretch>
            <a:fillRect/>
          </a:stretch>
        </p:blipFill>
        <p:spPr bwMode="auto">
          <a:xfrm>
            <a:off x="372890" y="3683557"/>
            <a:ext cx="2362765" cy="20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65E07F-6762-4B58-BDB9-5D6A34D59255}"/>
              </a:ext>
            </a:extLst>
          </p:cNvPr>
          <p:cNvSpPr/>
          <p:nvPr/>
        </p:nvSpPr>
        <p:spPr>
          <a:xfrm>
            <a:off x="2824866" y="4362171"/>
            <a:ext cx="3148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research  laboratories</a:t>
            </a:r>
            <a:b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hr-HR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research </a:t>
            </a:r>
            <a:r>
              <a:rPr lang="hr-HR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divisions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support </a:t>
            </a:r>
            <a:r>
              <a:rPr lang="en-US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centres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/>
          </p:cNvSpPr>
          <p:nvPr/>
        </p:nvSpPr>
        <p:spPr bwMode="auto">
          <a:xfrm>
            <a:off x="47625" y="0"/>
            <a:ext cx="8812213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kumimoji="0" lang="en-US" alt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ERC at RBI</a:t>
            </a:r>
            <a:r>
              <a:rPr kumimoji="0" lang="hr-HR" alt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2 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 Croatia, 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returnees</a:t>
            </a:r>
          </a:p>
        </p:txBody>
      </p:sp>
      <p:sp>
        <p:nvSpPr>
          <p:cNvPr id="28677" name="Rectangle 26"/>
          <p:cNvSpPr>
            <a:spLocks noChangeArrowheads="1"/>
          </p:cNvSpPr>
          <p:nvPr/>
        </p:nvSpPr>
        <p:spPr bwMode="auto">
          <a:xfrm>
            <a:off x="2237760" y="1210901"/>
            <a:ext cx="42259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r-Latn-R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MEMBRANES </a:t>
            </a:r>
            <a:r>
              <a:rPr kumimoji="0" lang="en-US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ACT </a:t>
            </a: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Ana </a:t>
            </a:r>
            <a:r>
              <a:rPr kumimoji="0" lang="hr-HR" altLang="sr-Latn-R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Suncana Smith</a:t>
            </a:r>
            <a:r>
              <a:rPr kumimoji="0" lang="en-US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Biological Membranes in Action: A Unified</a:t>
            </a:r>
            <a:r>
              <a:rPr kumimoji="0" lang="hr-HR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Approach to Complexation, Scaffolding and Active Transport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8678" name="Picture 32" descr="inde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9" y="1260299"/>
            <a:ext cx="1602515" cy="1557073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4598995" y="3943604"/>
            <a:ext cx="42259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NewSpindleForce</a:t>
            </a: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hr-HR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Iva </a:t>
            </a:r>
            <a:r>
              <a:rPr kumimoji="0" lang="hr-HR" altLang="sr-Latn-R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Tolic</a:t>
            </a:r>
            <a:r>
              <a:rPr kumimoji="0" lang="en-US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A new class of microtubules in the spindle exerting </a:t>
            </a:r>
            <a:r>
              <a:rPr kumimoji="0" lang="hr-HR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forces on kinetochores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8680" name="Picture 9" descr="http://www.24sata.hr/image/ivu-tolic-norrelykke-oduvijek-je-zanimalo-sto-je-to-zivot-335x335-20130727-20130709160613-b8039cbb4d4e734aed808c5baa9e52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90" y="3555184"/>
            <a:ext cx="1667648" cy="1748391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http://www.innovation.public.lu/pictures/photos/actualites/2012/11/erc-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8" y="3795437"/>
            <a:ext cx="1641152" cy="14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www.innovation.public.lu/pictures/photos/actualites/2012/11/erc-250.JPG">
            <a:extLst>
              <a:ext uri="{FF2B5EF4-FFF2-40B4-BE49-F238E27FC236}">
                <a16:creationId xmlns:a16="http://schemas.microsoft.com/office/drawing/2014/main" id="{73A8F13E-D9D7-4209-83FD-842E59ED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86" y="1260299"/>
            <a:ext cx="1641152" cy="14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/>
          </p:cNvSpPr>
          <p:nvPr/>
        </p:nvSpPr>
        <p:spPr bwMode="auto">
          <a:xfrm>
            <a:off x="47625" y="0"/>
            <a:ext cx="8812213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kumimoji="0" lang="en-US" alt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kumimoji="0" lang="en-US" altLang="sr-Latn-R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Excellence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2243557" y="4402386"/>
            <a:ext cx="4420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BioProCro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: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Centre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of Excellence for Marine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Bioprospecting (RBI + </a:t>
            </a:r>
            <a:r>
              <a:rPr lang="en-GB" altLang="sr-Latn-R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Zg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Rijeka, Split, Osijek) 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3555" y="288504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CEMS: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Excellence for Advanced Materials and Sensing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(RBI + IF)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0"/>
          <a:stretch/>
        </p:blipFill>
        <p:spPr>
          <a:xfrm>
            <a:off x="426104" y="2634521"/>
            <a:ext cx="1315844" cy="1219200"/>
          </a:xfrm>
          <a:prstGeom prst="rect">
            <a:avLst/>
          </a:prstGeom>
        </p:spPr>
      </p:pic>
      <p:sp>
        <p:nvSpPr>
          <p:cNvPr id="4" name="AutoShape 2" descr="Image result for strukturni fondovi croatia"/>
          <p:cNvSpPr>
            <a:spLocks noChangeAspect="1" noChangeArrowheads="1"/>
          </p:cNvSpPr>
          <p:nvPr/>
        </p:nvSpPr>
        <p:spPr bwMode="auto">
          <a:xfrm>
            <a:off x="155575" y="-2522361"/>
            <a:ext cx="474345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5" y="2885047"/>
            <a:ext cx="1951655" cy="2168506"/>
          </a:xfrm>
          <a:prstGeom prst="rect">
            <a:avLst/>
          </a:prstGeom>
        </p:spPr>
      </p:pic>
      <p:pic>
        <p:nvPicPr>
          <p:cNvPr id="3076" name="Picture 4" descr="Image result for bioproc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" y="4211632"/>
            <a:ext cx="1986238" cy="10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243555" y="1136231"/>
            <a:ext cx="42259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PaRaDeSec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Expanding Potential in Particle and Radiation Detectors, Sensors and Electronics in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Croatia (RBI)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1" y="971479"/>
            <a:ext cx="1179095" cy="131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11" y="1039905"/>
            <a:ext cx="1840727" cy="10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/>
          </p:cNvSpPr>
          <p:nvPr/>
        </p:nvSpPr>
        <p:spPr bwMode="auto">
          <a:xfrm>
            <a:off x="47625" y="0"/>
            <a:ext cx="8812213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kumimoji="0" lang="en-US" alt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Research, Development and Innovation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2219075" y="2374667"/>
            <a:ext cx="4420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lang="en-GB" altLang="sr-Latn-RS" sz="1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Cedevita</a:t>
            </a:r>
            <a:r>
              <a:rPr lang="en-GB" altLang="sr-Latn-R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Healthy OTG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: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The development of a new,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healthier, low calorie, instant vitamin drink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9075" y="1284847"/>
            <a:ext cx="506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ApliMetaFarma</a:t>
            </a: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High-throughput discovery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application targets in the pharmaceutical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strukturni fondovi croatia"/>
          <p:cNvSpPr>
            <a:spLocks noChangeAspect="1" noChangeArrowheads="1"/>
          </p:cNvSpPr>
          <p:nvPr/>
        </p:nvSpPr>
        <p:spPr bwMode="auto">
          <a:xfrm>
            <a:off x="155575" y="-2522361"/>
            <a:ext cx="474345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46" y="3213616"/>
            <a:ext cx="1837192" cy="2041325"/>
          </a:xfrm>
          <a:prstGeom prst="rect">
            <a:avLst/>
          </a:prstGeom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219075" y="3464487"/>
            <a:ext cx="4762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Genom</a:t>
            </a: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-IGT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r>
              <a:rPr kumimoji="0" lang="en-US" altLang="sr-Latn-R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Integrated test for the identification of genetic changes that cause infertility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219075" y="4554308"/>
            <a:ext cx="4225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lvl="0" algn="just" eaLnBrk="1" hangingPunct="1">
              <a:spcBef>
                <a:spcPct val="0"/>
              </a:spcBef>
              <a:defRPr/>
            </a:pPr>
            <a:r>
              <a:rPr kumimoji="0" lang="en-GB" alt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Solar-Module</a:t>
            </a:r>
            <a:r>
              <a:rPr kumimoji="0" lang="en-US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</a:t>
            </a:r>
            <a:r>
              <a:rPr kumimoji="0" lang="en-US" altLang="sr-Latn-R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Advancing solar cells and modules through </a:t>
            </a:r>
            <a:r>
              <a:rPr lang="en-GB" altLang="sr-Latn-R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research and </a:t>
            </a:r>
            <a:r>
              <a:rPr lang="en-GB" altLang="sr-Latn-RS" sz="1600" dirty="0">
                <a:solidFill>
                  <a:schemeClr val="tx1"/>
                </a:solidFill>
                <a:latin typeface="Arial" charset="0"/>
                <a:cs typeface="Arial" charset="0"/>
              </a:rPr>
              <a:t>development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26" name="Picture 2" descr="Image result for fidelta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6" b="28291"/>
          <a:stretch/>
        </p:blipFill>
        <p:spPr bwMode="auto">
          <a:xfrm>
            <a:off x="327025" y="923925"/>
            <a:ext cx="1850731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cedevita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2156617"/>
            <a:ext cx="1797919" cy="1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 descr="Image result for Genom d.o.o"/>
          <p:cNvSpPr>
            <a:spLocks noChangeAspect="1" noChangeArrowheads="1"/>
          </p:cNvSpPr>
          <p:nvPr/>
        </p:nvSpPr>
        <p:spPr bwMode="auto">
          <a:xfrm>
            <a:off x="155575" y="-2789238"/>
            <a:ext cx="85153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3329660"/>
            <a:ext cx="1330034" cy="9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2" b="30769"/>
          <a:stretch/>
        </p:blipFill>
        <p:spPr bwMode="auto">
          <a:xfrm>
            <a:off x="296862" y="4703820"/>
            <a:ext cx="1656631" cy="31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284847"/>
            <a:ext cx="1396526" cy="10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"/>
            <a:ext cx="9144000" cy="622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hr-H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2043" y="954993"/>
            <a:ext cx="4289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CENTRES OF </a:t>
            </a: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endParaRPr lang="en-GB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ERA-Chairs Grant</a:t>
            </a:r>
            <a:endParaRPr lang="en-GB" sz="1400" b="1" dirty="0">
              <a:solidFill>
                <a:srgbClr val="1B3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1400" b="1" dirty="0">
              <a:solidFill>
                <a:srgbClr val="1B3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hr-HR" sz="1400" b="1" dirty="0">
              <a:solidFill>
                <a:srgbClr val="1B3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337665308"/>
              </p:ext>
            </p:extLst>
          </p:nvPr>
        </p:nvGraphicFramePr>
        <p:xfrm>
          <a:off x="5918306" y="2482615"/>
          <a:ext cx="2726838" cy="323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 rot="16200000">
            <a:off x="4544008" y="3530340"/>
            <a:ext cx="2502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in Croatia</a:t>
            </a:r>
            <a:endParaRPr lang="hr-HR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60" y="611005"/>
            <a:ext cx="4651651" cy="3116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8" y="4796060"/>
            <a:ext cx="5809992" cy="555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42" y="3909466"/>
            <a:ext cx="4627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H2020 projects: Most succesful in Croatia</a:t>
            </a:r>
          </a:p>
          <a:p>
            <a:r>
              <a:rPr lang="hr-HR" sz="2000" b="1" dirty="0" smtClean="0"/>
              <a:t>Currently 1</a:t>
            </a:r>
            <a:r>
              <a:rPr lang="en-GB" sz="2000" b="1" dirty="0" smtClean="0"/>
              <a:t>7</a:t>
            </a:r>
            <a:r>
              <a:rPr lang="hr-HR" sz="2000" b="1" dirty="0" smtClean="0"/>
              <a:t> projects (7.3 M EUR)</a:t>
            </a:r>
          </a:p>
          <a:p>
            <a:r>
              <a:rPr lang="hr-HR" sz="2000" dirty="0" smtClean="0"/>
              <a:t>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423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7" y="-20521"/>
            <a:ext cx="9144000" cy="88749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28" y="170022"/>
            <a:ext cx="9199656" cy="4292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GB" altLang="en-US" sz="2800" b="1" dirty="0" smtClean="0">
                <a:solidFill>
                  <a:srgbClr val="F2F2F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Specialized Education</a:t>
            </a:r>
            <a:endParaRPr lang="hr-HR" altLang="en-US" sz="2800" b="1" dirty="0">
              <a:solidFill>
                <a:srgbClr val="F2F2F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39977956"/>
              </p:ext>
            </p:extLst>
          </p:nvPr>
        </p:nvGraphicFramePr>
        <p:xfrm>
          <a:off x="174623" y="1011236"/>
          <a:ext cx="4135438" cy="211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86804272"/>
              </p:ext>
            </p:extLst>
          </p:nvPr>
        </p:nvGraphicFramePr>
        <p:xfrm>
          <a:off x="4525010" y="3081338"/>
          <a:ext cx="4461828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69665" y="1539037"/>
            <a:ext cx="3359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91 Postdoctoral Fellows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121 PhD students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23" y="3968643"/>
            <a:ext cx="398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– 70 Completed PhDs / year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1651"/>
            <a:ext cx="4572000" cy="4953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1"/>
            <a:ext cx="9144000" cy="761650"/>
          </a:xfrm>
          <a:prstGeom prst="rect">
            <a:avLst/>
          </a:prstGeom>
          <a:solidFill>
            <a:srgbClr val="1B3651"/>
          </a:solidFill>
        </p:spPr>
        <p:txBody>
          <a:bodyPr wrap="square">
            <a:noAutofit/>
          </a:bodyPr>
          <a:lstStyle/>
          <a:p>
            <a:pPr algn="ctr"/>
            <a:endParaRPr lang="hr-HR" sz="24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9692" y="875429"/>
            <a:ext cx="7411991" cy="848242"/>
          </a:xfrm>
          <a:prstGeom prst="roundRect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673" y="201448"/>
            <a:ext cx="742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+mj-lt"/>
              </a:rPr>
              <a:t>STRATEGIC INTERNAL REFORMS</a:t>
            </a:r>
            <a:endParaRPr lang="hr-H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761649"/>
            <a:ext cx="4572000" cy="4953350"/>
          </a:xfrm>
          <a:prstGeom prst="rect">
            <a:avLst/>
          </a:prstGeom>
          <a:solidFill>
            <a:srgbClr val="1B3651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55614" y="1414603"/>
            <a:ext cx="4116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Encouraging applications to Horizon2020 and other international projects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5614" y="2047745"/>
            <a:ext cx="4116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</a:t>
            </a: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ncouraging  cooperation with industry: patents, leadership positions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5614" y="2709011"/>
            <a:ext cx="4116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Digitalization of internal procedures,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Simplification of administrative procedures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5613" y="3377015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 Infrastructure, flexibility of space and structure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672" y="4028730"/>
            <a:ext cx="4137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Mobility and new staff/ brain gain focus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5144" y="4447315"/>
            <a:ext cx="411638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sr-Latn-RS" sz="1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 excellence </a:t>
            </a: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criteria for hiring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advancement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4672" y="5080131"/>
            <a:ext cx="4116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C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International projects </a:t>
            </a:r>
            <a:r>
              <a:rPr lang="en-GB" sz="1400" dirty="0" smtClean="0">
                <a:solidFill>
                  <a:prstClr val="black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criteria for getting leadership positions</a:t>
            </a:r>
            <a:endParaRPr lang="en-GB" sz="1400" dirty="0">
              <a:solidFill>
                <a:prstClr val="black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18208" y="711493"/>
            <a:ext cx="4107382" cy="682181"/>
            <a:chOff x="903598" y="507124"/>
            <a:chExt cx="2044096" cy="613963"/>
          </a:xfrm>
        </p:grpSpPr>
        <p:sp>
          <p:nvSpPr>
            <p:cNvPr id="54" name="Right Triangle 53"/>
            <p:cNvSpPr/>
            <p:nvPr/>
          </p:nvSpPr>
          <p:spPr>
            <a:xfrm rot="10800000">
              <a:off x="903598" y="1075368"/>
              <a:ext cx="447525" cy="45719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03598" y="507124"/>
              <a:ext cx="2044096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55614" y="784767"/>
            <a:ext cx="3546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STRUCTURAL</a:t>
            </a:r>
            <a:r>
              <a:rPr lang="hr-HR" sz="1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FUNDS</a:t>
            </a:r>
            <a:endParaRPr lang="en-GB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37710" y="864467"/>
            <a:ext cx="1614999" cy="5181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NEW STATUTE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49496" y="1425232"/>
            <a:ext cx="1573791" cy="5181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ORGANIZATION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65437" y="2020324"/>
            <a:ext cx="1573791" cy="5181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FACILITY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278917" y="2603408"/>
            <a:ext cx="1573791" cy="5181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EQUIPMENTT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56291" y="3176182"/>
            <a:ext cx="1573791" cy="5181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LABS</a:t>
            </a:r>
            <a:endParaRPr lang="en-GB" sz="1400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44422" y="3809388"/>
            <a:ext cx="119866" cy="161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F5465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52548" y="3808246"/>
            <a:ext cx="119866" cy="161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F5465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84382" y="3809388"/>
            <a:ext cx="119866" cy="161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F5465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423361" y="4306539"/>
            <a:ext cx="2243988" cy="48005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ADVANCEMENT</a:t>
            </a:r>
            <a:endParaRPr lang="en-GB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29103" y="4890756"/>
            <a:ext cx="2260872" cy="48005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INTELECTUAL PROPERTY</a:t>
            </a:r>
            <a:endParaRPr lang="en-GB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450793" y="269130"/>
            <a:ext cx="1239512" cy="639706"/>
            <a:chOff x="3801879" y="280608"/>
            <a:chExt cx="1146599" cy="575735"/>
          </a:xfrm>
        </p:grpSpPr>
        <p:sp>
          <p:nvSpPr>
            <p:cNvPr id="67" name="Right Triangle 66"/>
            <p:cNvSpPr/>
            <p:nvPr/>
          </p:nvSpPr>
          <p:spPr>
            <a:xfrm rot="10800000">
              <a:off x="3801879" y="697921"/>
              <a:ext cx="447525" cy="158422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15549" y="280608"/>
              <a:ext cx="1132929" cy="433402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49833" y="311481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+mj-lt"/>
              </a:rPr>
              <a:t>2015</a:t>
            </a:r>
          </a:p>
        </p:txBody>
      </p:sp>
      <p:sp>
        <p:nvSpPr>
          <p:cNvPr id="70" name="Oval 69"/>
          <p:cNvSpPr/>
          <p:nvPr/>
        </p:nvSpPr>
        <p:spPr>
          <a:xfrm>
            <a:off x="4642505" y="1910816"/>
            <a:ext cx="2014017" cy="1824180"/>
          </a:xfrm>
          <a:prstGeom prst="ellipse">
            <a:avLst/>
          </a:prstGeom>
          <a:solidFill>
            <a:srgbClr val="9C2A27"/>
          </a:solidFill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rPr>
              <a:t>EVALUATION/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RESTRUCTURING </a:t>
            </a:r>
            <a:br>
              <a:rPr lang="en-GB" sz="1400" b="1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</a:br>
            <a:r>
              <a:rPr lang="en-GB" sz="1400" b="1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OF 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rPr>
              <a:t>LABS AND DIVISIONS</a:t>
            </a:r>
          </a:p>
          <a:p>
            <a:pPr algn="ctr"/>
            <a:endParaRPr lang="en-GB" sz="1400" dirty="0" smtClean="0">
              <a:solidFill>
                <a:schemeClr val="bg1"/>
              </a:solidFill>
              <a:latin typeface="+mj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/>
          </p:cNvSpPr>
          <p:nvPr/>
        </p:nvSpPr>
        <p:spPr bwMode="auto">
          <a:xfrm>
            <a:off x="47625" y="0"/>
            <a:ext cx="8812213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kumimoji="0" lang="en-US" alt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Organizational Reforms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952500"/>
            <a:ext cx="3414712" cy="445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480536"/>
            <a:ext cx="1396526" cy="1080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586898"/>
            <a:ext cx="1396526" cy="10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Template 3">
      <a:dk1>
        <a:srgbClr val="414141"/>
      </a:dk1>
      <a:lt1>
        <a:sysClr val="window" lastClr="FFFFFF"/>
      </a:lt1>
      <a:dk2>
        <a:srgbClr val="D9D9D9"/>
      </a:dk2>
      <a:lt2>
        <a:srgbClr val="FFFFFF"/>
      </a:lt2>
      <a:accent1>
        <a:srgbClr val="9C2A27"/>
      </a:accent1>
      <a:accent2>
        <a:srgbClr val="1B3651"/>
      </a:accent2>
      <a:accent3>
        <a:srgbClr val="E6292F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3651"/>
        </a:solidFill>
        <a:ln>
          <a:noFill/>
        </a:ln>
      </a:spPr>
      <a:bodyPr rtlCol="0" anchor="ctr"/>
      <a:lstStyle>
        <a:defPPr algn="ctr"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On-screen Show (16:10)</PresentationFormat>
  <Paragraphs>116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ＭＳ Ｐゴシック</vt:lpstr>
      <vt:lpstr>Arial</vt:lpstr>
      <vt:lpstr>Arial Narrow</vt:lpstr>
      <vt:lpstr>Arial Unicode MS</vt:lpstr>
      <vt:lpstr>Calibri</vt:lpstr>
      <vt:lpstr>Cambria</vt:lpstr>
      <vt:lpstr>Exo</vt:lpstr>
      <vt:lpstr>Helvetica</vt:lpstr>
      <vt:lpstr>Helvetica Light</vt:lpstr>
      <vt:lpstr>Roboto</vt:lpstr>
      <vt:lpstr>Segoe UI</vt:lpstr>
      <vt:lpstr>Segoe UI Emoji</vt:lpstr>
      <vt:lpstr>Tahoma</vt:lpstr>
      <vt:lpstr>Trebuchet MS</vt:lpstr>
      <vt:lpstr>Wingdings</vt:lpstr>
      <vt:lpstr>Theme3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Volpe</dc:creator>
  <cp:lastModifiedBy>David</cp:lastModifiedBy>
  <cp:revision>608</cp:revision>
  <cp:lastPrinted>2018-05-20T15:32:50Z</cp:lastPrinted>
  <dcterms:created xsi:type="dcterms:W3CDTF">2013-04-17T22:01:51Z</dcterms:created>
  <dcterms:modified xsi:type="dcterms:W3CDTF">2018-10-08T15:48:47Z</dcterms:modified>
</cp:coreProperties>
</file>